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75" r:id="rId4"/>
    <p:sldId id="258" r:id="rId5"/>
    <p:sldId id="266" r:id="rId6"/>
    <p:sldId id="263" r:id="rId7"/>
    <p:sldId id="270" r:id="rId8"/>
    <p:sldId id="264" r:id="rId9"/>
    <p:sldId id="259" r:id="rId10"/>
    <p:sldId id="272" r:id="rId11"/>
    <p:sldId id="276" r:id="rId12"/>
    <p:sldId id="274" r:id="rId13"/>
    <p:sldId id="260" r:id="rId14"/>
    <p:sldId id="267" r:id="rId15"/>
    <p:sldId id="269" r:id="rId16"/>
    <p:sldId id="261" r:id="rId17"/>
    <p:sldId id="271" r:id="rId18"/>
    <p:sldId id="268" r:id="rId19"/>
    <p:sldId id="262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4528D9-4C73-392A-81E8-CC017EA45892}" v="44" dt="2023-11-13T07:37:59.673"/>
    <p1510:client id="{1889D848-A3B9-D21C-D1B2-C3CE08EF3A62}" v="8" dt="2023-11-13T00:59:32.935"/>
    <p1510:client id="{69DEA046-DECF-B56C-98FE-3743897789DF}" v="114" dt="2023-11-13T06:16:33.586"/>
    <p1510:client id="{A8ADB419-A585-CB5D-3D8F-14AB667FA6FC}" v="226" dt="2023-12-07T03:53:22.859"/>
    <p1510:client id="{C452E792-57D2-41EA-B7E6-4FCE3488C8F4}" v="116" dt="2023-11-13T02:36:17.655"/>
    <p1510:client id="{DFB96146-E055-8787-E38F-E3DE3B181E95}" v="1406" dt="2023-11-13T08:21:29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84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03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3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9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9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2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36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32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35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53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9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Algorithmic Maze Solving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82488" y="3896358"/>
            <a:ext cx="5357600" cy="11602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Advanced Algorithms</a:t>
            </a:r>
          </a:p>
          <a:p>
            <a:r>
              <a:rPr lang="en-US">
                <a:cs typeface="Calibri"/>
              </a:rPr>
              <a:t>SIUE Department of Computer Science</a:t>
            </a:r>
          </a:p>
          <a:p>
            <a:r>
              <a:rPr lang="en-US">
                <a:cs typeface="Calibri"/>
              </a:rPr>
              <a:t>Gwyneth Cross and Kalab Depew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FF5BD-609A-02CB-4AF8-8A247C042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Comparing efficiency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295-C1AE-DA49-CCE9-4259A5216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Running time and Nodes visited data were collected for Dijkstra's, BFS, and DFS</a:t>
            </a:r>
          </a:p>
          <a:p>
            <a:r>
              <a:rPr lang="en-US">
                <a:cs typeface="Calibri"/>
              </a:rPr>
              <a:t>Time was calculated using the high resolution timer from the chrono library</a:t>
            </a:r>
          </a:p>
          <a:p>
            <a:r>
              <a:rPr lang="en-US">
                <a:cs typeface="Calibri"/>
              </a:rPr>
              <a:t>Each algorithm was tested for mazes from size 10x10 to 100x100</a:t>
            </a:r>
          </a:p>
        </p:txBody>
      </p:sp>
    </p:spTree>
    <p:extLst>
      <p:ext uri="{BB962C8B-B14F-4D97-AF65-F5344CB8AC3E}">
        <p14:creationId xmlns:p14="http://schemas.microsoft.com/office/powerpoint/2010/main" val="772828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blue and orange line&#10;&#10;Description automatically generated">
            <a:extLst>
              <a:ext uri="{FF2B5EF4-FFF2-40B4-BE49-F238E27FC236}">
                <a16:creationId xmlns:a16="http://schemas.microsoft.com/office/drawing/2014/main" id="{E530E133-FE07-A9A7-BDC0-321FF0E88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85" y="205078"/>
            <a:ext cx="10244831" cy="645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44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472DA04-538F-9333-3870-D33A57AA4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43" y="209767"/>
            <a:ext cx="10534835" cy="643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7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FD2C9-A177-84CC-0178-27375ABC6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Analysis and Discussion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68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DBB93-81CA-387B-6D97-EB5E14D7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A8CEA-C1FD-A328-9CAB-17EDEF425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Dijkstra's was the most consistent algorithm, with time complexity increasing as maze size increases</a:t>
            </a:r>
          </a:p>
          <a:p>
            <a:r>
              <a:rPr lang="en-US">
                <a:cs typeface="Calibri"/>
              </a:rPr>
              <a:t>DFS took the least time to solve the maze on average and had the least consistent number of nodes visited</a:t>
            </a:r>
          </a:p>
          <a:p>
            <a:r>
              <a:rPr lang="en-US">
                <a:cs typeface="Calibri"/>
              </a:rPr>
              <a:t>BFS was consistently mediocre (between Dijkstra's and DFS)</a:t>
            </a:r>
          </a:p>
          <a:p>
            <a:r>
              <a:rPr lang="en-US">
                <a:cs typeface="Calibri"/>
              </a:rPr>
              <a:t>It's possible for DFS and BFS to get "lucky" with a maze generation and solve it quickly</a:t>
            </a:r>
          </a:p>
          <a:p>
            <a:r>
              <a:rPr lang="en-US">
                <a:cs typeface="Calibri"/>
              </a:rPr>
              <a:t>Dijkstra's cannot get "lucky" as it must visit every possible location before finding an answer</a:t>
            </a:r>
            <a:endParaRPr lang="en-US"/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8956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675DE-3E02-AFFB-843A-576A5773B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Weaknesses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3BDA4-73FD-1FD7-006C-E4B38FDDC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Current methods of measuring efficiency don't showcase Dijkstra's strength: finding the best path</a:t>
            </a:r>
            <a:endParaRPr lang="en-US"/>
          </a:p>
          <a:p>
            <a:r>
              <a:rPr lang="en-US">
                <a:cs typeface="Calibri"/>
              </a:rPr>
              <a:t>"luckiness" of DFS and BFS may make them less useful as benchmarks</a:t>
            </a:r>
          </a:p>
        </p:txBody>
      </p:sp>
    </p:spTree>
    <p:extLst>
      <p:ext uri="{BB962C8B-B14F-4D97-AF65-F5344CB8AC3E}">
        <p14:creationId xmlns:p14="http://schemas.microsoft.com/office/powerpoint/2010/main" val="4037306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ECC07-C095-B97B-147C-5DEB7166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41003-ABE2-F134-AB0E-2B6E2C060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68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878B-56ED-BA20-27E0-00A580054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Results so Far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C103A-8F52-F83C-408D-15D2BD122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We successfully implemented a maze generator</a:t>
            </a:r>
          </a:p>
          <a:p>
            <a:r>
              <a:rPr lang="en-US">
                <a:ea typeface="Calibri"/>
                <a:cs typeface="Calibri"/>
              </a:rPr>
              <a:t>Dijkstra's and benchmark BFS and DFS work correctly</a:t>
            </a:r>
          </a:p>
          <a:p>
            <a:r>
              <a:rPr lang="en-US">
                <a:ea typeface="Calibri"/>
                <a:cs typeface="Calibri"/>
              </a:rPr>
              <a:t>Results show that Dijkstra's is consistent</a:t>
            </a:r>
          </a:p>
          <a:p>
            <a:r>
              <a:rPr lang="en-US">
                <a:ea typeface="Calibri"/>
                <a:cs typeface="Calibri"/>
              </a:rPr>
              <a:t>More work to be done on Path Counting </a:t>
            </a:r>
          </a:p>
          <a:p>
            <a:r>
              <a:rPr lang="en-US">
                <a:ea typeface="Calibri"/>
                <a:cs typeface="Calibri"/>
              </a:rPr>
              <a:t>Implement an additional efficiency metric to capture Dijkstra's strengths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915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A124-C4AD-A7C0-22B0-D268B72D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Future 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87719-5E40-FAC0-3F2A-5B602871B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Complete implementation of Path Counting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Implement a divide and conquer algorithm (</a:t>
            </a:r>
            <a:r>
              <a:rPr lang="en-US" err="1">
                <a:ea typeface="Calibri"/>
                <a:cs typeface="Calibri"/>
              </a:rPr>
              <a:t>Christophid's</a:t>
            </a:r>
            <a:r>
              <a:rPr lang="en-US">
                <a:ea typeface="Calibri"/>
                <a:cs typeface="Calibri"/>
              </a:rPr>
              <a:t>? Nearest Neighbor?) and test its efficiency</a:t>
            </a:r>
          </a:p>
        </p:txBody>
      </p:sp>
    </p:spTree>
    <p:extLst>
      <p:ext uri="{BB962C8B-B14F-4D97-AF65-F5344CB8AC3E}">
        <p14:creationId xmlns:p14="http://schemas.microsoft.com/office/powerpoint/2010/main" val="2023450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CB0B-8161-BB42-8708-914862499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Thank you!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985FE-06D2-3A2A-4C84-CD0C92CBB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85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01C5B-9A06-26E1-0459-0E9B2B1B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Big Problem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76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8C52-0B31-771F-EB23-2B615380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483C7-7751-0353-7DDB-F129C1D23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14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8892A95-3795-978E-3886-08E6B63C43B5}"/>
              </a:ext>
            </a:extLst>
          </p:cNvPr>
          <p:cNvGrpSpPr/>
          <p:nvPr/>
        </p:nvGrpSpPr>
        <p:grpSpPr>
          <a:xfrm>
            <a:off x="580570" y="3023807"/>
            <a:ext cx="6555617" cy="1378860"/>
            <a:chOff x="580570" y="3023807"/>
            <a:chExt cx="6555617" cy="137886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63D98EF-A907-B4AC-BAAC-F9C68FDD5E6F}"/>
                </a:ext>
              </a:extLst>
            </p:cNvPr>
            <p:cNvSpPr/>
            <p:nvPr/>
          </p:nvSpPr>
          <p:spPr>
            <a:xfrm>
              <a:off x="580570" y="3023809"/>
              <a:ext cx="1741716" cy="13788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User Input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(N rows, M columns)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3AF87C-E2E8-5021-51FF-D11CAA07FD5F}"/>
                </a:ext>
              </a:extLst>
            </p:cNvPr>
            <p:cNvSpPr/>
            <p:nvPr/>
          </p:nvSpPr>
          <p:spPr>
            <a:xfrm>
              <a:off x="2854472" y="3023808"/>
              <a:ext cx="1874763" cy="13788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Maze Generation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578660-20C1-8D27-4AD1-367CECAB2489}"/>
                </a:ext>
              </a:extLst>
            </p:cNvPr>
            <p:cNvSpPr/>
            <p:nvPr/>
          </p:nvSpPr>
          <p:spPr>
            <a:xfrm>
              <a:off x="5261424" y="3023807"/>
              <a:ext cx="1874763" cy="13788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Convert to Weighted Graph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3696DE-5319-39F8-5528-9720AF1D4F72}"/>
              </a:ext>
            </a:extLst>
          </p:cNvPr>
          <p:cNvGrpSpPr/>
          <p:nvPr/>
        </p:nvGrpSpPr>
        <p:grpSpPr>
          <a:xfrm>
            <a:off x="8648090" y="1149045"/>
            <a:ext cx="1874764" cy="4559905"/>
            <a:chOff x="8551328" y="1439331"/>
            <a:chExt cx="1874764" cy="4559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352B98-0A27-5AAC-5F30-302522831DAE}"/>
                </a:ext>
              </a:extLst>
            </p:cNvPr>
            <p:cNvSpPr/>
            <p:nvPr/>
          </p:nvSpPr>
          <p:spPr>
            <a:xfrm>
              <a:off x="8551329" y="1439331"/>
              <a:ext cx="1874763" cy="137885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Dijkstra's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8D162D-2EA7-4D18-7D0C-2F6A04457AE2}"/>
                </a:ext>
              </a:extLst>
            </p:cNvPr>
            <p:cNvSpPr/>
            <p:nvPr/>
          </p:nvSpPr>
          <p:spPr>
            <a:xfrm>
              <a:off x="8551328" y="3035902"/>
              <a:ext cx="1874763" cy="137885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Path Counting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F2E144-A6DD-417C-7407-6D7B11B6310A}"/>
                </a:ext>
              </a:extLst>
            </p:cNvPr>
            <p:cNvSpPr/>
            <p:nvPr/>
          </p:nvSpPr>
          <p:spPr>
            <a:xfrm>
              <a:off x="8551328" y="4620378"/>
              <a:ext cx="1874763" cy="137885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BFS/DFS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03B050B-E6A3-7D29-1A3D-465887EFC63E}"/>
              </a:ext>
            </a:extLst>
          </p:cNvPr>
          <p:cNvSpPr/>
          <p:nvPr/>
        </p:nvSpPr>
        <p:spPr>
          <a:xfrm>
            <a:off x="387047" y="2769809"/>
            <a:ext cx="7003142" cy="18868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D7E82C-F8A8-33A8-1B34-FC0F4256EA1D}"/>
              </a:ext>
            </a:extLst>
          </p:cNvPr>
          <p:cNvSpPr/>
          <p:nvPr/>
        </p:nvSpPr>
        <p:spPr>
          <a:xfrm>
            <a:off x="8418284" y="907143"/>
            <a:ext cx="2334382" cy="50316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CAD89-3443-DB03-A184-DA9A82BF42D0}"/>
              </a:ext>
            </a:extLst>
          </p:cNvPr>
          <p:cNvSpPr txBox="1"/>
          <p:nvPr/>
        </p:nvSpPr>
        <p:spPr>
          <a:xfrm>
            <a:off x="2038048" y="2068286"/>
            <a:ext cx="37737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Maze Algorithm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09FF94-D040-ABA4-C24C-7E3AFDEAB228}"/>
              </a:ext>
            </a:extLst>
          </p:cNvPr>
          <p:cNvSpPr txBox="1"/>
          <p:nvPr/>
        </p:nvSpPr>
        <p:spPr>
          <a:xfrm>
            <a:off x="7698619" y="411238"/>
            <a:ext cx="37737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Solution Algorithm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606F97-D970-8B41-34BD-C5CE4BD77958}"/>
              </a:ext>
            </a:extLst>
          </p:cNvPr>
          <p:cNvCxnSpPr/>
          <p:nvPr/>
        </p:nvCxnSpPr>
        <p:spPr>
          <a:xfrm flipV="1">
            <a:off x="7121977" y="1849665"/>
            <a:ext cx="1567543" cy="1819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0896B0-BC59-1801-113A-C7B5570EEC23}"/>
              </a:ext>
            </a:extLst>
          </p:cNvPr>
          <p:cNvCxnSpPr>
            <a:cxnSpLocks/>
          </p:cNvCxnSpPr>
          <p:nvPr/>
        </p:nvCxnSpPr>
        <p:spPr>
          <a:xfrm>
            <a:off x="7152215" y="3656691"/>
            <a:ext cx="1537305" cy="1386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B7EB52-CA78-3BA7-5843-C1A46C4D68AC}"/>
              </a:ext>
            </a:extLst>
          </p:cNvPr>
          <p:cNvCxnSpPr>
            <a:cxnSpLocks/>
          </p:cNvCxnSpPr>
          <p:nvPr/>
        </p:nvCxnSpPr>
        <p:spPr>
          <a:xfrm flipV="1">
            <a:off x="7140119" y="3651855"/>
            <a:ext cx="1579638" cy="108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E14F82-87B1-3A6B-50AB-77A5275D999E}"/>
              </a:ext>
            </a:extLst>
          </p:cNvPr>
          <p:cNvCxnSpPr>
            <a:cxnSpLocks/>
          </p:cNvCxnSpPr>
          <p:nvPr/>
        </p:nvCxnSpPr>
        <p:spPr>
          <a:xfrm flipV="1">
            <a:off x="2277222" y="3753456"/>
            <a:ext cx="599924" cy="108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364D92-0430-8DF2-57B3-A05EBB1D4CC7}"/>
              </a:ext>
            </a:extLst>
          </p:cNvPr>
          <p:cNvCxnSpPr>
            <a:cxnSpLocks/>
          </p:cNvCxnSpPr>
          <p:nvPr/>
        </p:nvCxnSpPr>
        <p:spPr>
          <a:xfrm flipV="1">
            <a:off x="4672078" y="3741360"/>
            <a:ext cx="599924" cy="108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480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661D-26CE-9B6D-30B6-2D472130B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Maze Solving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1BADC-E809-D51A-EDA5-72E50E84D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Pathfinding algorithms are an important algorithmic concept</a:t>
            </a:r>
          </a:p>
          <a:p>
            <a:r>
              <a:rPr lang="en-US">
                <a:cs typeface="Calibri"/>
              </a:rPr>
              <a:t>Used in many applications (ex. Video games, navigation)</a:t>
            </a:r>
          </a:p>
          <a:p>
            <a:r>
              <a:rPr lang="en-US">
                <a:cs typeface="Calibri"/>
              </a:rPr>
              <a:t>Mazes are a good randomly-generatable puzzle for pathfinding algorithms to solve </a:t>
            </a:r>
          </a:p>
          <a:p>
            <a:r>
              <a:rPr lang="en-US">
                <a:cs typeface="Calibri"/>
              </a:rPr>
              <a:t>Mazes are also a controlled space in which to test the efficiency of the algorithms</a:t>
            </a:r>
          </a:p>
        </p:txBody>
      </p:sp>
    </p:spTree>
    <p:extLst>
      <p:ext uri="{BB962C8B-B14F-4D97-AF65-F5344CB8AC3E}">
        <p14:creationId xmlns:p14="http://schemas.microsoft.com/office/powerpoint/2010/main" val="1596077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EED7-876F-85E7-0534-21B6C54B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Methodology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AD59A-DDEA-6A2E-E2B6-889C1F37B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26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2C57-A13C-9D47-B92C-56BB88C8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Dataset: Making the Mazes</a:t>
            </a:r>
            <a:endParaRPr lang="en-US"/>
          </a:p>
        </p:txBody>
      </p:sp>
      <p:pic>
        <p:nvPicPr>
          <p:cNvPr id="4" name="Content Placeholder 3" descr="A black and white striped background&#10;&#10;Description automatically generated">
            <a:extLst>
              <a:ext uri="{FF2B5EF4-FFF2-40B4-BE49-F238E27FC236}">
                <a16:creationId xmlns:a16="http://schemas.microsoft.com/office/drawing/2014/main" id="{9D744F95-5B21-F80A-5A98-801971046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1725" y="1015820"/>
            <a:ext cx="6924757" cy="5198226"/>
          </a:xfrm>
        </p:spPr>
      </p:pic>
    </p:spTree>
    <p:extLst>
      <p:ext uri="{BB962C8B-B14F-4D97-AF65-F5344CB8AC3E}">
        <p14:creationId xmlns:p14="http://schemas.microsoft.com/office/powerpoint/2010/main" val="2774223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30B7-A1E6-5F74-BF73-83D11454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Dijkstra's (Greedy)</a:t>
            </a:r>
            <a:endParaRPr lang="en-US" sz="36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723FFF-1021-98A8-CAEA-C0969B5B7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50" y="1714226"/>
            <a:ext cx="6761737" cy="32691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5E46569-B643-C948-F044-F075FED5C929}"/>
              </a:ext>
            </a:extLst>
          </p:cNvPr>
          <p:cNvSpPr txBox="1">
            <a:spLocks/>
          </p:cNvSpPr>
          <p:nvPr/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 Light"/>
              </a:rPr>
              <a:t>Dijkstra's (Greedy)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13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30B7-A1E6-5F74-BF73-83D11454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753" y="558503"/>
            <a:ext cx="5666874" cy="1106424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cs typeface="Calibri Light"/>
              </a:rPr>
              <a:t>DFS</a:t>
            </a:r>
            <a:endParaRPr lang="en-US" sz="3600">
              <a:cs typeface="Arial" panose="020B0604020202020204"/>
            </a:endParaRPr>
          </a:p>
        </p:txBody>
      </p:sp>
      <p:pic>
        <p:nvPicPr>
          <p:cNvPr id="6" name="Picture 5" descr="A black and white maze&#10;&#10;Description automatically generated">
            <a:extLst>
              <a:ext uri="{FF2B5EF4-FFF2-40B4-BE49-F238E27FC236}">
                <a16:creationId xmlns:a16="http://schemas.microsoft.com/office/drawing/2014/main" id="{A5B94529-9CC4-9E1E-8F73-8493E16E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850" y="555368"/>
            <a:ext cx="6096000" cy="2946400"/>
          </a:xfrm>
          <a:prstGeom prst="rect">
            <a:avLst/>
          </a:prstGeom>
        </p:spPr>
      </p:pic>
      <p:pic>
        <p:nvPicPr>
          <p:cNvPr id="7" name="Picture 6" descr="A black and white maze&#10;&#10;Description automatically generated">
            <a:extLst>
              <a:ext uri="{FF2B5EF4-FFF2-40B4-BE49-F238E27FC236}">
                <a16:creationId xmlns:a16="http://schemas.microsoft.com/office/drawing/2014/main" id="{21CCEAA3-0D08-7086-ED81-79A95868B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85" y="3640942"/>
            <a:ext cx="6096000" cy="2946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4725C4-C4F1-0116-F160-FC022DB713F9}"/>
              </a:ext>
            </a:extLst>
          </p:cNvPr>
          <p:cNvSpPr txBox="1">
            <a:spLocks/>
          </p:cNvSpPr>
          <p:nvPr/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 Light"/>
              </a:rPr>
              <a:t>BFS and DFS (benchmark)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54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B1C8-6049-FF19-BC7F-CC1FBE16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Path Counting (Dynamic)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B2D86-72E6-7C3E-86BE-9B8B7AF01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Have not implemented yet</a:t>
            </a:r>
          </a:p>
          <a:p>
            <a:r>
              <a:rPr lang="en-US">
                <a:ea typeface="Calibri"/>
                <a:cs typeface="Calibri"/>
              </a:rPr>
              <a:t>Should output number of paths found</a:t>
            </a:r>
          </a:p>
          <a:p>
            <a:r>
              <a:rPr lang="en-US">
                <a:ea typeface="Calibri"/>
                <a:cs typeface="Calibri"/>
              </a:rPr>
              <a:t>Should also output visual to represent each path found</a:t>
            </a:r>
          </a:p>
        </p:txBody>
      </p:sp>
    </p:spTree>
    <p:extLst>
      <p:ext uri="{BB962C8B-B14F-4D97-AF65-F5344CB8AC3E}">
        <p14:creationId xmlns:p14="http://schemas.microsoft.com/office/powerpoint/2010/main" val="1810310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95246-E632-EE05-B4B7-C19D10B8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Experiment Design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680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Atlas</vt:lpstr>
      <vt:lpstr>Algorithmic Maze Solving</vt:lpstr>
      <vt:lpstr>Big Problem</vt:lpstr>
      <vt:lpstr>Maze Solving</vt:lpstr>
      <vt:lpstr>Methodology</vt:lpstr>
      <vt:lpstr>Dataset: Making the Mazes</vt:lpstr>
      <vt:lpstr>Dijkstra's (Greedy)</vt:lpstr>
      <vt:lpstr>DFS</vt:lpstr>
      <vt:lpstr>Path Counting (Dynamic)</vt:lpstr>
      <vt:lpstr>Experiment Design</vt:lpstr>
      <vt:lpstr>Comparing efficiency</vt:lpstr>
      <vt:lpstr>PowerPoint Presentation</vt:lpstr>
      <vt:lpstr>PowerPoint Presentation</vt:lpstr>
      <vt:lpstr>Analysis and Discussion</vt:lpstr>
      <vt:lpstr>Results</vt:lpstr>
      <vt:lpstr>Weaknesses</vt:lpstr>
      <vt:lpstr>Conclusion</vt:lpstr>
      <vt:lpstr>Results so Far</vt:lpstr>
      <vt:lpstr>Future Work</vt:lpstr>
      <vt:lpstr>Thank you!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83</cp:revision>
  <dcterms:created xsi:type="dcterms:W3CDTF">2023-11-12T18:22:18Z</dcterms:created>
  <dcterms:modified xsi:type="dcterms:W3CDTF">2023-12-11T22:53:23Z</dcterms:modified>
</cp:coreProperties>
</file>